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56" r:id="rId5"/>
    <p:sldId id="258" r:id="rId6"/>
    <p:sldId id="264"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4DA6718-5BBA-4FE8-BFDF-1D2E9F2EEC5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4DA6718-5BBA-4FE8-BFDF-1D2E9F2EEC5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4DA6718-5BBA-4FE8-BFDF-1D2E9F2EEC5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4DA6718-5BBA-4FE8-BFDF-1D2E9F2EEC5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DA6718-5BBA-4FE8-BFDF-1D2E9F2EEC5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5A0F9B3-AE75-4233-AA49-B8496B1C51D9}" type="datetimeFigureOut">
              <a:rPr lang="ru-RU" smtClean="0"/>
              <a:pPr/>
              <a:t>10.07.2019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4DA6718-5BBA-4FE8-BFDF-1D2E9F2EEC5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5A0F9B3-AE75-4233-AA49-B8496B1C51D9}" type="datetimeFigureOut">
              <a:rPr lang="ru-RU" smtClean="0"/>
              <a:pPr/>
              <a:t>10.07.2019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DA6718-5BBA-4FE8-BFDF-1D2E9F2EEC5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143000"/>
          </a:xfrm>
        </p:spPr>
        <p:txBody>
          <a:bodyPr>
            <a:noAutofit/>
          </a:bodyPr>
          <a:lstStyle/>
          <a:p>
            <a:pPr algn="ctr"/>
            <a:r>
              <a:rPr lang="ru-RU" sz="2000" dirty="0" smtClean="0">
                <a:latin typeface="Arial Narrow" pitchFamily="34" charset="0"/>
              </a:rPr>
              <a:t>Муниципальное бюджетное образовательное учреждение</a:t>
            </a:r>
            <a:br>
              <a:rPr lang="ru-RU" sz="2000" dirty="0" smtClean="0">
                <a:latin typeface="Arial Narrow" pitchFamily="34" charset="0"/>
              </a:rPr>
            </a:br>
            <a:r>
              <a:rPr lang="ru-RU" sz="2000" dirty="0" smtClean="0">
                <a:latin typeface="Arial Narrow" pitchFamily="34" charset="0"/>
              </a:rPr>
              <a:t>дополнительного образования</a:t>
            </a:r>
            <a:br>
              <a:rPr lang="ru-RU" sz="2000" dirty="0" smtClean="0">
                <a:latin typeface="Arial Narrow" pitchFamily="34" charset="0"/>
              </a:rPr>
            </a:br>
            <a:r>
              <a:rPr lang="ru-RU" sz="2000" dirty="0" smtClean="0">
                <a:latin typeface="Arial Narrow" pitchFamily="34" charset="0"/>
              </a:rPr>
              <a:t>«</a:t>
            </a:r>
            <a:r>
              <a:rPr lang="ru-RU" sz="2000" dirty="0" err="1" smtClean="0">
                <a:latin typeface="Arial Narrow" pitchFamily="34" charset="0"/>
              </a:rPr>
              <a:t>Удомельская</a:t>
            </a:r>
            <a:r>
              <a:rPr lang="ru-RU" sz="2000" dirty="0" smtClean="0">
                <a:latin typeface="Arial Narrow" pitchFamily="34" charset="0"/>
              </a:rPr>
              <a:t> детская школа искусств»</a:t>
            </a:r>
            <a:r>
              <a:rPr lang="ru-RU" sz="1800" dirty="0" smtClean="0"/>
              <a:t/>
            </a:r>
            <a:br>
              <a:rPr lang="ru-RU" sz="1800" dirty="0" smtClean="0"/>
            </a:br>
            <a:endParaRPr lang="ru-RU" sz="1800" dirty="0"/>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lgn="ctr">
              <a:buNone/>
            </a:pPr>
            <a:endParaRPr lang="ru-RU" dirty="0" smtClean="0"/>
          </a:p>
          <a:p>
            <a:pPr algn="ctr">
              <a:buNone/>
            </a:pPr>
            <a:r>
              <a:rPr lang="ru-RU" sz="4000" b="1" dirty="0" smtClean="0"/>
              <a:t>«Музыка вокруг нас» </a:t>
            </a:r>
          </a:p>
          <a:p>
            <a:endParaRPr lang="ru-RU" dirty="0"/>
          </a:p>
        </p:txBody>
      </p:sp>
      <p:pic>
        <p:nvPicPr>
          <p:cNvPr id="7170" name="Picture 2" descr="https://www.culture.ru/storage/images/1ae126c88d41d156c700f9df83309efa/b214b62c291547844fa520cc45227786.jpeg"/>
          <p:cNvPicPr>
            <a:picLocks noChangeAspect="1" noChangeArrowheads="1"/>
          </p:cNvPicPr>
          <p:nvPr/>
        </p:nvPicPr>
        <p:blipFill>
          <a:blip r:embed="rId2" cstate="print"/>
          <a:srcRect/>
          <a:stretch>
            <a:fillRect/>
          </a:stretch>
        </p:blipFill>
        <p:spPr bwMode="auto">
          <a:xfrm>
            <a:off x="1785918" y="1643050"/>
            <a:ext cx="5744814" cy="35886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70000" lnSpcReduction="20000"/>
          </a:bodyPr>
          <a:lstStyle/>
          <a:p>
            <a:pPr>
              <a:buNone/>
            </a:pPr>
            <a:r>
              <a:rPr lang="ru-RU" b="1" dirty="0" smtClean="0"/>
              <a:t>Цель проекта: </a:t>
            </a:r>
          </a:p>
          <a:p>
            <a:pPr algn="just"/>
            <a:r>
              <a:rPr lang="ru-RU" dirty="0" smtClean="0"/>
              <a:t> Музыкально-просветительская работа, повышение эстетической культуры общества, воспитание интереса к музыке, распространение знаний о музыке, формирование  навыков слушания музыки.</a:t>
            </a:r>
          </a:p>
          <a:p>
            <a:pPr algn="just"/>
            <a:endParaRPr lang="ru-RU" dirty="0" smtClean="0"/>
          </a:p>
          <a:p>
            <a:pPr algn="just">
              <a:buNone/>
            </a:pPr>
            <a:r>
              <a:rPr lang="ru-RU" b="1" dirty="0" smtClean="0"/>
              <a:t>Задачи проекта:</a:t>
            </a:r>
          </a:p>
          <a:p>
            <a:pPr algn="just"/>
            <a:r>
              <a:rPr lang="ru-RU" dirty="0" smtClean="0"/>
              <a:t> 1. Выявить запрос детей, родителей, педагогов по формированию плана работы, проблемы незнания классической музыки у детей дошкольного и школьного возраста.</a:t>
            </a:r>
          </a:p>
          <a:p>
            <a:pPr algn="just"/>
            <a:r>
              <a:rPr lang="ru-RU" dirty="0" smtClean="0"/>
              <a:t>2. Изучить опыт педагогических инноваций современных отечественных педагогов в работе с детьми.</a:t>
            </a:r>
          </a:p>
          <a:p>
            <a:pPr algn="just"/>
            <a:r>
              <a:rPr lang="ru-RU" dirty="0" smtClean="0"/>
              <a:t>3. Разработать и апробировать инновационный проект ДШИ.</a:t>
            </a:r>
          </a:p>
          <a:p>
            <a:pPr algn="just"/>
            <a:r>
              <a:rPr lang="ru-RU" dirty="0" smtClean="0"/>
              <a:t>4. Определить эффективность работы, направленной на музыкально – эстетическое воспитание детей.</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929354"/>
          </a:xfrm>
        </p:spPr>
        <p:txBody>
          <a:bodyPr>
            <a:normAutofit fontScale="77500" lnSpcReduction="20000"/>
          </a:bodyPr>
          <a:lstStyle/>
          <a:p>
            <a:pPr algn="ctr">
              <a:buNone/>
            </a:pPr>
            <a:r>
              <a:rPr lang="ru-RU" b="1" dirty="0" smtClean="0"/>
              <a:t>Социальная значимость проекта</a:t>
            </a:r>
            <a:r>
              <a:rPr lang="ru-RU" dirty="0" smtClean="0"/>
              <a:t> : </a:t>
            </a:r>
          </a:p>
          <a:p>
            <a:r>
              <a:rPr lang="ru-RU" dirty="0" smtClean="0"/>
              <a:t>Проблема любого малого города, поселка –отдаленность от культурных центров. Зачастую музыкальная школа становится основным культурным учреждением академической направленности, поэтому создание оптимальных условий для развития творческого потенциала детей становится здесь наиболее актуальным.</a:t>
            </a:r>
          </a:p>
          <a:p>
            <a:r>
              <a:rPr lang="ru-RU" dirty="0" smtClean="0"/>
              <a:t>Проект углубляет социально-культурные знания и умения, совершенствуются навыки работы с информационно-коммуникативными технологиями, обеспечивает успешное воздействие с различными субъектами социума, выстраивание партнерских отношений между ними за счёт проведения занятий, мероприятий, встреч в образовательных учреждениях.</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descr="E:\МЕРОПРИЯТИЯ\18 год\11 12 декабря музыка детям\DSC00969.JPG"/>
          <p:cNvPicPr>
            <a:picLocks noChangeAspect="1" noChangeArrowheads="1"/>
          </p:cNvPicPr>
          <p:nvPr/>
        </p:nvPicPr>
        <p:blipFill>
          <a:blip r:embed="rId2" cstate="print"/>
          <a:srcRect/>
          <a:stretch>
            <a:fillRect/>
          </a:stretch>
        </p:blipFill>
        <p:spPr bwMode="auto">
          <a:xfrm>
            <a:off x="2214546" y="3286124"/>
            <a:ext cx="4513294" cy="3385417"/>
          </a:xfrm>
          <a:prstGeom prst="rect">
            <a:avLst/>
          </a:prstGeom>
          <a:noFill/>
        </p:spPr>
      </p:pic>
      <p:pic>
        <p:nvPicPr>
          <p:cNvPr id="1027" name="Picture 3" descr="E:\МЕРОПРИЯТИЯ\18 год\11 12 декабря музыка детям\DSC00970.JPG"/>
          <p:cNvPicPr>
            <a:picLocks noChangeAspect="1" noChangeArrowheads="1"/>
          </p:cNvPicPr>
          <p:nvPr/>
        </p:nvPicPr>
        <p:blipFill>
          <a:blip r:embed="rId3" cstate="print"/>
          <a:srcRect/>
          <a:stretch>
            <a:fillRect/>
          </a:stretch>
        </p:blipFill>
        <p:spPr bwMode="auto">
          <a:xfrm>
            <a:off x="285720" y="214290"/>
            <a:ext cx="4000001" cy="3000396"/>
          </a:xfrm>
          <a:prstGeom prst="rect">
            <a:avLst/>
          </a:prstGeom>
          <a:noFill/>
        </p:spPr>
      </p:pic>
      <p:pic>
        <p:nvPicPr>
          <p:cNvPr id="6" name="Picture 2" descr="E:\МЕРОПРИЯТИЯ\18 год\11 12 декабря музыка детям\1P7ihPkmpZo.jpg"/>
          <p:cNvPicPr>
            <a:picLocks noChangeAspect="1" noChangeArrowheads="1"/>
          </p:cNvPicPr>
          <p:nvPr/>
        </p:nvPicPr>
        <p:blipFill>
          <a:blip r:embed="rId4" cstate="print"/>
          <a:srcRect/>
          <a:stretch>
            <a:fillRect/>
          </a:stretch>
        </p:blipFill>
        <p:spPr bwMode="auto">
          <a:xfrm>
            <a:off x="4572000" y="214290"/>
            <a:ext cx="4037006" cy="302775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E:\МЕРОПРИЯТИЯ\18 год\24-25 окт.детская филар.Танцевал.калейдоскоп\4BUp3jsY6Io.jpg"/>
          <p:cNvPicPr>
            <a:picLocks noChangeAspect="1" noChangeArrowheads="1"/>
          </p:cNvPicPr>
          <p:nvPr/>
        </p:nvPicPr>
        <p:blipFill>
          <a:blip r:embed="rId2" cstate="print"/>
          <a:srcRect/>
          <a:stretch>
            <a:fillRect/>
          </a:stretch>
        </p:blipFill>
        <p:spPr bwMode="auto">
          <a:xfrm>
            <a:off x="4857752" y="1214422"/>
            <a:ext cx="4044560" cy="5392746"/>
          </a:xfrm>
          <a:prstGeom prst="rect">
            <a:avLst/>
          </a:prstGeom>
          <a:noFill/>
        </p:spPr>
      </p:pic>
      <p:pic>
        <p:nvPicPr>
          <p:cNvPr id="3075" name="Picture 3" descr="E:\МЕРОПРИЯТИЯ\18 год\24-25 окт.детская филар.Танцевал.калейдоскоп\KRozBSKS_ng.jpg"/>
          <p:cNvPicPr>
            <a:picLocks noChangeAspect="1" noChangeArrowheads="1"/>
          </p:cNvPicPr>
          <p:nvPr/>
        </p:nvPicPr>
        <p:blipFill>
          <a:blip r:embed="rId3" cstate="print"/>
          <a:srcRect/>
          <a:stretch>
            <a:fillRect/>
          </a:stretch>
        </p:blipFill>
        <p:spPr bwMode="auto">
          <a:xfrm>
            <a:off x="357158" y="1214422"/>
            <a:ext cx="4042175" cy="53895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Контакты:</a:t>
            </a:r>
            <a:endParaRPr lang="ru-RU" dirty="0"/>
          </a:p>
        </p:txBody>
      </p:sp>
      <p:sp>
        <p:nvSpPr>
          <p:cNvPr id="3" name="Содержимое 2"/>
          <p:cNvSpPr>
            <a:spLocks noGrp="1"/>
          </p:cNvSpPr>
          <p:nvPr>
            <p:ph idx="1"/>
          </p:nvPr>
        </p:nvSpPr>
        <p:spPr/>
        <p:txBody>
          <a:bodyPr>
            <a:normAutofit/>
          </a:bodyPr>
          <a:lstStyle/>
          <a:p>
            <a:r>
              <a:rPr lang="ru-RU" sz="2800" dirty="0" smtClean="0">
                <a:latin typeface="Arial Narrow" pitchFamily="34" charset="0"/>
              </a:rPr>
              <a:t>Муниципальное бюджетное образовательное учреждение</a:t>
            </a:r>
            <a:br>
              <a:rPr lang="ru-RU" sz="2800" dirty="0" smtClean="0">
                <a:latin typeface="Arial Narrow" pitchFamily="34" charset="0"/>
              </a:rPr>
            </a:br>
            <a:r>
              <a:rPr lang="ru-RU" sz="2800" dirty="0" smtClean="0">
                <a:latin typeface="Arial Narrow" pitchFamily="34" charset="0"/>
              </a:rPr>
              <a:t>дополнительного образования «</a:t>
            </a:r>
            <a:r>
              <a:rPr lang="ru-RU" sz="2800" dirty="0" err="1" smtClean="0">
                <a:latin typeface="Arial Narrow" pitchFamily="34" charset="0"/>
              </a:rPr>
              <a:t>Удомельская</a:t>
            </a:r>
            <a:r>
              <a:rPr lang="ru-RU" sz="2800" dirty="0" smtClean="0">
                <a:latin typeface="Arial Narrow" pitchFamily="34" charset="0"/>
              </a:rPr>
              <a:t> детская школа искусств»</a:t>
            </a:r>
          </a:p>
          <a:p>
            <a:r>
              <a:rPr lang="ru-RU" sz="2800" dirty="0" smtClean="0">
                <a:latin typeface="Arial Narrow" pitchFamily="34" charset="0"/>
              </a:rPr>
              <a:t>Адрес: 171841 Тверская обл., г. Удомля, пр. Курчатова, 15</a:t>
            </a:r>
          </a:p>
          <a:p>
            <a:r>
              <a:rPr lang="ru-RU" sz="2800" dirty="0" smtClean="0">
                <a:latin typeface="Arial Narrow" pitchFamily="34" charset="0"/>
              </a:rPr>
              <a:t>Телефон: (848255) 5-17-97</a:t>
            </a:r>
          </a:p>
          <a:p>
            <a:r>
              <a:rPr lang="ru-RU" sz="2800" dirty="0" smtClean="0">
                <a:latin typeface="Arial Narrow" pitchFamily="34" charset="0"/>
              </a:rPr>
              <a:t>Е-</a:t>
            </a:r>
            <a:r>
              <a:rPr lang="en-US" sz="2800" dirty="0" smtClean="0">
                <a:latin typeface="Arial Narrow" pitchFamily="34" charset="0"/>
              </a:rPr>
              <a:t>mail</a:t>
            </a:r>
            <a:r>
              <a:rPr lang="ru-RU" sz="2800" dirty="0" smtClean="0">
                <a:latin typeface="Arial Narrow" pitchFamily="34" charset="0"/>
              </a:rPr>
              <a:t>: </a:t>
            </a:r>
            <a:r>
              <a:rPr lang="en-US" sz="2800" dirty="0" smtClean="0">
                <a:latin typeface="Arial Narrow" pitchFamily="34" charset="0"/>
              </a:rPr>
              <a:t>udomlya70@mail.ru</a:t>
            </a:r>
            <a:endParaRPr lang="ru-RU" sz="2800" dirty="0" smtClean="0">
              <a:latin typeface="Arial Narrow" pitchFamily="34" charset="0"/>
            </a:endParaRPr>
          </a:p>
          <a:p>
            <a:r>
              <a:rPr lang="ru-RU" sz="2800" dirty="0" smtClean="0">
                <a:latin typeface="Arial Narrow" pitchFamily="34" charset="0"/>
              </a:rPr>
              <a:t>Директор: Маркова Оксана Николаевна</a:t>
            </a:r>
          </a:p>
          <a:p>
            <a:endParaRPr lang="ru-RU" sz="2400" dirty="0">
              <a:latin typeface="Arial Narrow"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457</TotalTime>
  <Words>187</Words>
  <Application>Microsoft Office PowerPoint</Application>
  <PresentationFormat>Экран (4:3)</PresentationFormat>
  <Paragraphs>25</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Трек</vt:lpstr>
      <vt:lpstr>Муниципальное бюджетное образовательное учреждение дополнительного образования «Удомельская детская школа искусств» </vt:lpstr>
      <vt:lpstr>Слайд 2</vt:lpstr>
      <vt:lpstr>Слайд 3</vt:lpstr>
      <vt:lpstr>Слайд 4</vt:lpstr>
      <vt:lpstr>Слайд 5</vt:lpstr>
      <vt:lpstr>Контакты: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User</dc:creator>
  <cp:lastModifiedBy>user</cp:lastModifiedBy>
  <cp:revision>47</cp:revision>
  <dcterms:created xsi:type="dcterms:W3CDTF">2019-05-21T06:47:14Z</dcterms:created>
  <dcterms:modified xsi:type="dcterms:W3CDTF">2019-07-10T11:53:21Z</dcterms:modified>
</cp:coreProperties>
</file>